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61" r:id="rId3"/>
    <p:sldId id="262" r:id="rId4"/>
    <p:sldId id="266" r:id="rId5"/>
    <p:sldId id="268" r:id="rId6"/>
    <p:sldId id="270" r:id="rId7"/>
    <p:sldId id="272" r:id="rId8"/>
    <p:sldId id="279" r:id="rId9"/>
    <p:sldId id="281" r:id="rId10"/>
    <p:sldId id="284" r:id="rId11"/>
    <p:sldId id="286" r:id="rId12"/>
    <p:sldId id="288" r:id="rId13"/>
    <p:sldId id="292" r:id="rId14"/>
    <p:sldId id="293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35" autoAdjust="0"/>
    <p:restoredTop sz="69082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thisismy 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F4693E-050C-409D-AD65-11320FEDEE47}" type="datetimeFigureOut">
              <a:rPr lang="en-US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thisis my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D407B1D-30B0-47EC-B389-09A726629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662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thisismy 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7C537B-E679-4BFC-AAA5-CE40F0C3DA73}" type="datetimeFigureOut">
              <a:rPr lang="en-US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thisis my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DCCC83-FBAD-491D-BF6E-DB24A05997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067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lunaCustom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Level 1– [Settings of Question name/Title – (Ex: Q2- How old are you?)]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00200"/>
            <a:ext cx="8229600" cy="381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Level 2–[Settings of Question Properties- (Ex: Question Type: choice | Total respondents: 1501)]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057400"/>
            <a:ext cx="8229600" cy="3048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1200"/>
            </a:lvl2pPr>
          </a:lstStyle>
          <a:p>
            <a:r>
              <a:rPr lang="en-US" smtClean="0"/>
              <a:t>Level 3 (A)–[Settings of General statistics (shown in welcome page)- (Ex: “Number of questions exported: 1”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Level 3 (B)–[Settings of  Open end answers- (Ex: “I like it very much”, “The best product of the world”…)</a:t>
            </a:r>
          </a:p>
          <a:p>
            <a:pPr lvl="1"/>
            <a:endParaRPr lang="en-US" smtClean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257800"/>
            <a:ext cx="8229600" cy="762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Level 4– Comments labels–(Ex: “Significance tests are done based on 95% of confidence”)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09D5B-DDD2-4391-BFC7-D7DF3DE74C51}" type="datetime1">
              <a:rPr lang="en-US"/>
              <a:t>4/19/2016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ACA8AB-D471-42DA-939B-24CA099E51D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presetSubtype="2147483647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09D5B-DDD2-4391-BFC7-D7DF3DE74C51}" type="datetime1">
              <a:rPr lang="en-US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ACA8AB-D471-42DA-939B-24CA099E51DE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presetSubtype="2147483647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 kern="1200">
          <a:solidFill>
            <a:srgbClr val="558ED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/>
              <a:t>Furniture (3/2016)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Survey general statistics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Number of questions exported: 13</a:t>
            </a:r>
          </a:p>
          <a:p>
            <a:pPr>
              <a:buNone/>
            </a:pPr>
            <a:r>
              <a:rPr lang="en-US" smtClean="0"/>
              <a:t>Total Respondents: 1108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9. Question 8 How important of a role do financing options play when you decide where to purchase furniture?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10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1-Very Important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2-Somewhat Important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3-Not at all important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467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10. Question 9 How might a store credit card with extended financing terms affect your furniture purchase?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11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1-I would probably buy more than anticipated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272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2-I would probably buy the same amount as in...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775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418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11. Question 10 How appealing are the following benefits of a store credit card when making a furniture purchase? Slides 27 to 28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381000"/>
          </a:xfrm>
        </p:spPr>
        <p:txBody>
          <a:bodyPr/>
          <a:lstStyle/>
          <a:p>
            <a:r>
              <a:rPr lang="en-US" sz="1200" dirty="0" smtClean="0"/>
              <a:t> Question Type: Scaled Single Matrix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12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7209"/>
              </p:ext>
            </p:extLst>
          </p:nvPr>
        </p:nvGraphicFramePr>
        <p:xfrm>
          <a:off x="457200" y="1676400"/>
          <a:ext cx="76454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812800"/>
                <a:gridCol w="685800"/>
                <a:gridCol w="812800"/>
                <a:gridCol w="685800"/>
                <a:gridCol w="812800"/>
                <a:gridCol w="685800"/>
                <a:gridCol w="254000"/>
              </a:tblGrid>
              <a:tr h="381000"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1-Discount on purchases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Very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784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411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373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24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Somewhat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397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Not very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49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1047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537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2-12-months to pay, interest-free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Very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60%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626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Somewhat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283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133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Not very appealing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64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/>
                      <a:endParaRPr lang="" altLang="" sz="11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1047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537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510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" altLang="" sz="1100" dirty="0" smtClean="0" bmk="">
                          <a:solidFill>
                            <a:srgbClr val="000000"/>
                          </a:solidFill>
                        </a:rPr>
                        <a:t>3-Points towards discounts on future purchases</a:t>
                      </a:r>
                    </a:p>
                    <a:p>
                      <a:pPr algn="l"/>
                      <a:endParaRPr lang="" altLang="" sz="11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Very appealing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133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/>
                      <a:endParaRPr lang="" altLang="" sz="11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Somewhat appealing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205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/>
                      <a:endParaRPr lang="" altLang="" sz="11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Not very appealing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27%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172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/>
                      <a:endParaRPr lang="" altLang="" sz="11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B9C5D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1047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537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510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/>
              <a:t>12. Question 11 How do you typically pay for furniture purchases? Select all that apply.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13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1-Cash/check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2-Debit card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3-General credit card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683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4-Store credit card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5-Store financing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6-Gift cards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7-PayPal or other online direct payment option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13. Question 12 If you were shopping for furniture in a store, and the store associate told you that you were preapproved for their store financing for up to a certain $ amount, how much would that influence your shopping behavior? Select all that apply.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14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1-I’m not interested in financing options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2-I would like to know how much I could get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3-The pre-approval offer would likely cause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4-The pre-approval offer would likely cause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5-The pre-approval offer might influence me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6-I would be skeptical – how do they know if...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7-None of the above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1. Question 1 How do you get inspiration for home decorating, specifically when thinking of new furniture? Select all that apply.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1088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2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(1088)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1-Go into stores and look around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808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429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374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2-Look online through a website or app (stor...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608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380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3-Look at advertisements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528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4-I am not interested in home decorating or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2. Question 1a You indicated that you look online when in the market for furniture.  Where do you look online?  Select all that apply.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608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3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(608)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(380)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(226)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1-Pinterest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2-Etsy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3-Instagram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4-Houzz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5-Blogs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6-Store websites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474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7-Home/house specific websites (such as HGTV...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385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271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8-Other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/>
              <a:t>3. Question 2 How often do you shop/browse for furniture (not necessarily purchase)?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1088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4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(1088)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1-More than monthly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2-Monthly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3-A couple of times/year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470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271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4-Less than once/year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5-Never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4. Question 3 Imagine you need to purchase a new piece of furniture.  Which of the following best describes how you would find and purchase the item?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5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1-Search online for ideas, then purchase in-...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2-Search online until you find the exact ite...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3-Search online and purchase online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4-Search through various stores (in-person) 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5-Go to one store and purchase at that store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/>
              <a:t>5. Question 4 Which of these statements is more true for you: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6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1-I only shop for furniture when I need some...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2-I like to browse for furniture just to see...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537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537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6. Question 5 Which of the following factors determine WHERE you decide to shop for new furniture? Select all that apply. Slides 11 to 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7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9831"/>
              </p:ext>
            </p:extLst>
          </p:nvPr>
        </p:nvGraphicFramePr>
        <p:xfrm>
          <a:off x="508000" y="1993900"/>
          <a:ext cx="732366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1-Advertisements for special sales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2-Specific brands offered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375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3-Convenience of store location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620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321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4-Recommendations from family/friends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341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5-Special financing offered by store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6-Loyalty to store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122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7-Ability to purchase online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8-Social media (advertisements, posts, etc.)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9-Online reviews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315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38%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203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10-Other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dirty="0" bmk="">
                          <a:solidFill>
                            <a:srgbClr val="000000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00" smtClean="0"/>
              <a:t>7. Question 6 How much did you spend on your most recent furniture purchase?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Scaled Single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8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1-$100 or less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39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2-$101 - $300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3-$301 - $500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91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4-$501 - $700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5-$701 - $1,000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6-$1,001 - $1,500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7-$1,501 - $2,000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8-$2,000+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 smtClean="0"/>
              <a:t>8. Question 7 What type of financing options do you expect when shopping for furniture? Select all that apply.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smtClean="0"/>
              <a:t> Question Type: Multiple Choice | Total Respondents: 1047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F09D5B-DDD2-4391-BFC7-D7DF3DE74C51}" type="datetime1">
              <a:rPr lang="en-US" smtClean="0"/>
              <a:t>4/19/2016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1905000" cy="381000"/>
          </a:xfrm>
        </p:spPr>
        <p:txBody>
          <a:bodyPr/>
          <a:lstStyle/>
          <a:p>
            <a:r>
              <a:rPr lang="en-US" b="1" smtClean="0"/>
              <a:t>Toluna AutomateSurvey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ACA8AB-D471-42DA-939B-24CA099E51DE}" type="slidenum">
              <a:rPr lang="en-US" smtClean="0"/>
              <a:t>9</a:t>
            </a:fld>
            <a:endParaRPr lang="en-US" smtClean="0"/>
          </a:p>
        </p:txBody>
      </p:sp>
      <p:graphicFrame>
        <p:nvGraphicFramePr>
          <p:cNvPr id="9" name="New Table" descr="Table"/>
          <p:cNvGraphicFramePr>
            <a:graphicFrameLocks noGrp="1"/>
          </p:cNvGraphicFramePr>
          <p:nvPr/>
        </p:nvGraphicFramePr>
        <p:xfrm>
          <a:off x="508000" y="1993900"/>
          <a:ext cx="732366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67"/>
                <a:gridCol w="973667"/>
                <a:gridCol w="846667"/>
                <a:gridCol w="973667"/>
                <a:gridCol w="846667"/>
                <a:gridCol w="973667"/>
                <a:gridCol w="846667"/>
                <a:gridCol w="254000"/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(1047)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Browsers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(537)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Buyers (specific items)</a:t>
                      </a:r>
                    </a:p>
                    <a:p>
                      <a:pPr algn="ctr">
                        <a:buNone/>
                      </a:pPr>
                      <a:r>
                        <a:rPr lang="" altLang="" sz="1000" i="1" bmk="">
                          <a:solidFill>
                            <a:srgbClr val="000000"/>
                          </a:solidFill>
                        </a:rPr>
                        <a:t>100% (510)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1-3 months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2-6 months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3-12 months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256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152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20%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104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4-24 months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251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133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118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5-Other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6-I do not expect any financing options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49%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514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44%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234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55%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100" bmk="">
                          <a:solidFill>
                            <a:srgbClr val="000000"/>
                          </a:solidFill>
                        </a:rPr>
                        <a:t>280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TITLE" val="Aspose.Slides for Java"/>
  <p:tag name="AS_VERSION" val="2.8.0"/>
  <p:tag name="AS_RELEASE_DATE" val="2011.12.27"/>
  <p:tag name="AS_OS" val="Java"/>
</p:tagLst>
</file>

<file path=ppt/theme/theme1.xml><?xml version="1.0" encoding="utf-8"?>
<a:theme xmlns:a="http://schemas.openxmlformats.org/drawingml/2006/main" name="company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company2</Template>
  <TotalTime>236</TotalTime>
  <Words>1864</Words>
  <Application>Microsoft Office PowerPoint</Application>
  <PresentationFormat>On-screen Show (4:3)</PresentationFormat>
  <Paragraphs>719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company2</vt:lpstr>
      <vt:lpstr>Furniture (3/2016)</vt:lpstr>
      <vt:lpstr>1. Question 1 How do you get inspiration for home decorating, specifically when thinking of new furniture? Select all that apply.</vt:lpstr>
      <vt:lpstr>2. Question 1a You indicated that you look online when in the market for furniture.  Where do you look online?  Select all that apply.</vt:lpstr>
      <vt:lpstr>3. Question 2 How often do you shop/browse for furniture (not necessarily purchase)?</vt:lpstr>
      <vt:lpstr>4. Question 3 Imagine you need to purchase a new piece of furniture.  Which of the following best describes how you would find and purchase the item?</vt:lpstr>
      <vt:lpstr>5. Question 4 Which of these statements is more true for you:</vt:lpstr>
      <vt:lpstr>6. Question 5 Which of the following factors determine WHERE you decide to shop for new furniture? Select all that apply. Slides 11 to 12</vt:lpstr>
      <vt:lpstr>7. Question 6 How much did you spend on your most recent furniture purchase?</vt:lpstr>
      <vt:lpstr>8. Question 7 What type of financing options do you expect when shopping for furniture? Select all that apply.</vt:lpstr>
      <vt:lpstr>9. Question 8 How important of a role do financing options play when you decide where to purchase furniture?</vt:lpstr>
      <vt:lpstr>10. Question 9 How might a store credit card with extended financing terms affect your furniture purchase?</vt:lpstr>
      <vt:lpstr>11. Question 10 How appealing are the following benefits of a store credit card when making a furniture purchase? Slides 27 to 28</vt:lpstr>
      <vt:lpstr>12. Question 11 How do you typically pay for furniture purchases? Select all that apply.</vt:lpstr>
      <vt:lpstr>13. Question 12 If you were shopping for furniture in a store, and the store associate told you that you were preapproved for their store financing for up to a certain $ amount, how much would that influence your shopping behavior? Select all that apply.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Kramer, Christi</cp:lastModifiedBy>
  <cp:revision>17</cp:revision>
  <dcterms:created xsi:type="dcterms:W3CDTF">2012-03-06T10:33:23Z</dcterms:created>
  <dcterms:modified xsi:type="dcterms:W3CDTF">2016-04-19T14:35:59Z</dcterms:modified>
</cp:coreProperties>
</file>